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29" r:id="rId2"/>
    <p:sldId id="631" r:id="rId3"/>
    <p:sldId id="659" r:id="rId4"/>
    <p:sldId id="632" r:id="rId5"/>
    <p:sldId id="636" r:id="rId6"/>
    <p:sldId id="637" r:id="rId7"/>
    <p:sldId id="643" r:id="rId8"/>
    <p:sldId id="638" r:id="rId9"/>
    <p:sldId id="639" r:id="rId10"/>
    <p:sldId id="641" r:id="rId11"/>
    <p:sldId id="646" r:id="rId12"/>
    <p:sldId id="647" r:id="rId13"/>
    <p:sldId id="648" r:id="rId14"/>
    <p:sldId id="640" r:id="rId15"/>
    <p:sldId id="645" r:id="rId16"/>
    <p:sldId id="649" r:id="rId17"/>
    <p:sldId id="644" r:id="rId18"/>
    <p:sldId id="650" r:id="rId19"/>
    <p:sldId id="630" r:id="rId20"/>
    <p:sldId id="652" r:id="rId21"/>
    <p:sldId id="651" r:id="rId22"/>
    <p:sldId id="658" r:id="rId23"/>
    <p:sldId id="653" r:id="rId24"/>
    <p:sldId id="656" r:id="rId25"/>
    <p:sldId id="657" r:id="rId26"/>
    <p:sldId id="655" r:id="rId27"/>
    <p:sldId id="65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B9BF5-2D79-4619-ACB5-2CBAD87CAE6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EE408-5DB6-4D80-BA7F-DECCD4D39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9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115B-F67E-4BD8-9CE7-520CAF19CE09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B4329-96A7-409B-85FC-30DC321CA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2058-DF90-4818-AA75-E606014FF97B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D1F0-D30D-4F10-B0A2-C6949825B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78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The Transparency PUZZLE</a:t>
            </a:r>
          </a:p>
          <a:p>
            <a:pPr marL="0" indent="0" algn="ctr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 smtClean="0"/>
              <a:t>Carla Miller, Ethics Director</a:t>
            </a:r>
          </a:p>
          <a:p>
            <a:pPr marL="0" indent="0" algn="ctr">
              <a:buNone/>
            </a:pPr>
            <a:r>
              <a:rPr lang="en-US" sz="1600" dirty="0" smtClean="0"/>
              <a:t>April 17, 2018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676400"/>
            <a:ext cx="4038600" cy="29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not just implementing several new programs….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</a:t>
            </a:r>
            <a:r>
              <a:rPr lang="en-US" i="1" u="sng" dirty="0" smtClean="0">
                <a:solidFill>
                  <a:srgbClr val="FF0000"/>
                </a:solidFill>
              </a:rPr>
              <a:t>cultural shift </a:t>
            </a:r>
            <a:r>
              <a:rPr lang="en-US" dirty="0" smtClean="0"/>
              <a:t>involving governments redefining how they interact with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York--example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Participatory Budget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Cities doing this: double each year</a:t>
            </a:r>
          </a:p>
          <a:p>
            <a:pPr marL="0" indent="0">
              <a:buNone/>
            </a:pPr>
            <a:r>
              <a:rPr lang="en-US" dirty="0" smtClean="0"/>
              <a:t>Could be HUD funding for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 is to not just give citizens more information, but to “create structures that make the exercise of democracy possible</a:t>
            </a:r>
            <a:r>
              <a:rPr lang="en-US" dirty="0"/>
              <a:t>”. (Ash report)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Give citizens the opportunity for civic involvement—not just pamphlets and websites to read.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Contrast N.Y.C. with </a:t>
            </a:r>
            <a:br>
              <a:rPr lang="en-US" dirty="0" smtClean="0"/>
            </a:br>
            <a:r>
              <a:rPr lang="en-US" dirty="0" smtClean="0"/>
              <a:t>State of Florida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Jacksonville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6031114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 Information (handouts, courses)</a:t>
            </a:r>
          </a:p>
          <a:p>
            <a:r>
              <a:rPr lang="en-US" dirty="0" smtClean="0"/>
              <a:t>Participatory Budgets (Mayor Brown)</a:t>
            </a:r>
          </a:p>
          <a:p>
            <a:r>
              <a:rPr lang="en-US" dirty="0" smtClean="0"/>
              <a:t>CARE system (“Citizens Connect” model)</a:t>
            </a:r>
          </a:p>
          <a:p>
            <a:r>
              <a:rPr lang="en-US" dirty="0" smtClean="0"/>
              <a:t>Florida Sunshine—tons of info on the website</a:t>
            </a:r>
          </a:p>
          <a:p>
            <a:r>
              <a:rPr lang="en-US" dirty="0" smtClean="0"/>
              <a:t>Polls (JEA)</a:t>
            </a:r>
          </a:p>
          <a:p>
            <a:r>
              <a:rPr lang="en-US" dirty="0" smtClean="0"/>
              <a:t>Town Halls</a:t>
            </a:r>
          </a:p>
          <a:p>
            <a:r>
              <a:rPr lang="en-US" dirty="0" smtClean="0"/>
              <a:t>CPACs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SPORADIC SUCCESSES</a:t>
            </a:r>
          </a:p>
          <a:p>
            <a:r>
              <a:rPr lang="en-US" dirty="0" smtClean="0"/>
              <a:t>NO LONG TERM PLAN</a:t>
            </a:r>
          </a:p>
          <a:p>
            <a:r>
              <a:rPr lang="en-US" dirty="0" smtClean="0"/>
              <a:t>LACK OF UTILIZING NATIONAL AND INTERNATIONAL RESOURCES</a:t>
            </a:r>
          </a:p>
          <a:p>
            <a:r>
              <a:rPr lang="en-US" dirty="0" smtClean="0"/>
              <a:t>REINVENTING THE WHEEL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to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45" y="1621379"/>
            <a:ext cx="5425910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5800"/>
            <a:ext cx="61393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Pieces…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CPACS (City organized citizen groups)</a:t>
            </a:r>
          </a:p>
          <a:p>
            <a:r>
              <a:rPr lang="en-US" dirty="0" smtClean="0"/>
              <a:t>CARE SYSTEM  (complaint system)</a:t>
            </a:r>
          </a:p>
          <a:p>
            <a:r>
              <a:rPr lang="en-US" dirty="0" smtClean="0"/>
              <a:t>PROCUREMENT DATA (State of FL)</a:t>
            </a:r>
          </a:p>
          <a:p>
            <a:r>
              <a:rPr lang="en-US" dirty="0" smtClean="0"/>
              <a:t>HOW THE LEGISLATIVE PROCESS WORKS</a:t>
            </a:r>
          </a:p>
          <a:p>
            <a:r>
              <a:rPr lang="en-US" dirty="0" smtClean="0"/>
              <a:t>LAND USE PROCESSES</a:t>
            </a:r>
          </a:p>
          <a:p>
            <a:r>
              <a:rPr lang="en-US" dirty="0" smtClean="0"/>
              <a:t>HANDOUTS TO CITIZENS</a:t>
            </a:r>
          </a:p>
          <a:p>
            <a:r>
              <a:rPr lang="en-US" dirty="0" smtClean="0"/>
              <a:t>SURVEYS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1268895" cy="12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Establish a permanent Transparency Committee and/or office for the City (a </a:t>
            </a:r>
            <a:r>
              <a:rPr lang="en-US" dirty="0" smtClean="0">
                <a:solidFill>
                  <a:srgbClr val="FF0000"/>
                </a:solidFill>
              </a:rPr>
              <a:t>home</a:t>
            </a:r>
            <a:r>
              <a:rPr lang="en-US" dirty="0" smtClean="0"/>
              <a:t> for continuity)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city resources (people, existing programs) can assist? List what is being done now.</a:t>
            </a:r>
          </a:p>
          <a:p>
            <a:r>
              <a:rPr lang="en-US" dirty="0" smtClean="0"/>
              <a:t>Identify the national and international resources that have done work in the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suggestions as to how to assemble information we do have so it is more “user friendly”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CITIZEN MANUAL: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How an Idea becomes a Law.</a:t>
            </a:r>
          </a:p>
          <a:p>
            <a:pPr marL="0" indent="0">
              <a:buNone/>
            </a:pPr>
            <a:r>
              <a:rPr lang="en-US" dirty="0" smtClean="0"/>
              <a:t>Zoning Issues.</a:t>
            </a:r>
          </a:p>
          <a:p>
            <a:pPr marL="0" indent="0">
              <a:buNone/>
            </a:pPr>
            <a:r>
              <a:rPr lang="en-US" dirty="0" smtClean="0"/>
              <a:t>Budget Basics.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		Citizen Portal</a:t>
            </a:r>
          </a:p>
          <a:p>
            <a:pPr marL="0" indent="0">
              <a:buNone/>
            </a:pPr>
            <a:r>
              <a:rPr lang="en-US" dirty="0" smtClean="0"/>
              <a:t>Calendar</a:t>
            </a:r>
          </a:p>
          <a:p>
            <a:pPr marL="0" indent="0">
              <a:buNone/>
            </a:pPr>
            <a:r>
              <a:rPr lang="en-US" dirty="0" smtClean="0"/>
              <a:t>Blogs</a:t>
            </a:r>
          </a:p>
          <a:p>
            <a:pPr marL="0" indent="0">
              <a:buNone/>
            </a:pPr>
            <a:r>
              <a:rPr lang="en-US" dirty="0" smtClean="0"/>
              <a:t>Emails to Officials</a:t>
            </a:r>
          </a:p>
          <a:p>
            <a:pPr marL="0" indent="0">
              <a:buNone/>
            </a:pPr>
            <a:r>
              <a:rPr lang="en-US" dirty="0" smtClean="0"/>
              <a:t>Courses</a:t>
            </a:r>
          </a:p>
          <a:p>
            <a:pPr marL="0" indent="0">
              <a:buNone/>
            </a:pPr>
            <a:r>
              <a:rPr lang="en-US" dirty="0" smtClean="0"/>
              <a:t>“How-To” info  (contract process; budget; zoning)</a:t>
            </a:r>
          </a:p>
          <a:p>
            <a:pPr marL="0" indent="0">
              <a:buNone/>
            </a:pPr>
            <a:r>
              <a:rPr lang="en-US" dirty="0" smtClean="0"/>
              <a:t>How to complain/report issue</a:t>
            </a:r>
          </a:p>
        </p:txBody>
      </p:sp>
    </p:spTree>
    <p:extLst>
      <p:ext uri="{BB962C8B-B14F-4D97-AF65-F5344CB8AC3E}">
        <p14:creationId xmlns:p14="http://schemas.microsoft.com/office/powerpoint/2010/main" val="16258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INTERVIEW CPAC CHAIRS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CAN WE EMPOWER OUR EXISTING CITIZEN GROUPS?  What do they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Culture Shift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Changing Government processes to bring people together in new ways; not just to overwhelm them with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faith in democracy is fading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trust in government is the lowest 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1637"/>
            <a:ext cx="6858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An enlightened citizenry is indispensable for the proper functioning of a republic. Self-government is not possible unless the citizens are educated sufficiently to enable them to exercise oversight. </a:t>
            </a:r>
            <a:r>
              <a:rPr lang="en-US" i="1" dirty="0" smtClean="0"/>
              <a:t> 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33800"/>
            <a:ext cx="4419600" cy="25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info, so little time…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45" y="1621379"/>
            <a:ext cx="5425910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What </a:t>
            </a:r>
            <a:r>
              <a:rPr lang="en-US" sz="4000" dirty="0"/>
              <a:t>information is important?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5715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5024995" cy="33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4035902" cy="2944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pieces add up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OPEN/ INCLUSIVE GOVERNMENT</a:t>
            </a:r>
            <a:br>
              <a:rPr lang="en-US" dirty="0" smtClean="0"/>
            </a:br>
            <a:r>
              <a:rPr lang="en-US" dirty="0" smtClean="0"/>
              <a:t>MOVEMENT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14" y="1905000"/>
            <a:ext cx="3112772" cy="1063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3352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Engaging Citizens: Participatory Budgeting and the </a:t>
            </a:r>
            <a:r>
              <a:rPr lang="en-US" b="1" u="sng" dirty="0"/>
              <a:t>Inclusive Governance Movement </a:t>
            </a:r>
            <a:r>
              <a:rPr lang="en-US" dirty="0"/>
              <a:t>within the United States</a:t>
            </a:r>
          </a:p>
          <a:p>
            <a:r>
              <a:rPr lang="en-US" dirty="0"/>
              <a:t>H. Gilman, January 2016</a:t>
            </a:r>
          </a:p>
        </p:txBody>
      </p:sp>
    </p:spTree>
    <p:extLst>
      <p:ext uri="{BB962C8B-B14F-4D97-AF65-F5344CB8AC3E}">
        <p14:creationId xmlns:p14="http://schemas.microsoft.com/office/powerpoint/2010/main" val="25496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are working on it..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“Open Government Partnership”  66 countries</a:t>
            </a:r>
          </a:p>
          <a:p>
            <a:r>
              <a:rPr lang="en-US" dirty="0" smtClean="0"/>
              <a:t>UNDP: SDGs  (Sustainable Development Goals) and National Action Plans</a:t>
            </a:r>
          </a:p>
          <a:p>
            <a:r>
              <a:rPr lang="en-US" dirty="0" smtClean="0"/>
              <a:t>Major Cities in the U.S., including Jacksonville</a:t>
            </a:r>
          </a:p>
          <a:p>
            <a:r>
              <a:rPr lang="en-US" dirty="0" smtClean="0"/>
              <a:t>Universities (UNF)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4958</TotalTime>
  <Words>458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The Pieces…</vt:lpstr>
      <vt:lpstr>So much info, so little time…</vt:lpstr>
      <vt:lpstr>CURATION</vt:lpstr>
      <vt:lpstr>PowerPoint Presentation</vt:lpstr>
      <vt:lpstr>What do the pieces add up to?</vt:lpstr>
      <vt:lpstr>OPEN/ INCLUSIVE GOVERNMENT MOVEMENT</vt:lpstr>
      <vt:lpstr>#1 </vt:lpstr>
      <vt:lpstr>Others are working on it..</vt:lpstr>
      <vt:lpstr>Importance:</vt:lpstr>
      <vt:lpstr>New York--example</vt:lpstr>
      <vt:lpstr>Key Idea:</vt:lpstr>
      <vt:lpstr>Contrast N.Y.C. with  State of Florida site</vt:lpstr>
      <vt:lpstr>Jacksonville</vt:lpstr>
      <vt:lpstr>Projects:</vt:lpstr>
      <vt:lpstr>PowerPoint Presentation</vt:lpstr>
      <vt:lpstr>SOME PROBLEMS…</vt:lpstr>
      <vt:lpstr>So, what to do?</vt:lpstr>
      <vt:lpstr>PowerPoint Presentation</vt:lpstr>
      <vt:lpstr>Some ideas</vt:lpstr>
      <vt:lpstr>Citizen Manual</vt:lpstr>
      <vt:lpstr>City Website</vt:lpstr>
      <vt:lpstr>CPACS</vt:lpstr>
      <vt:lpstr>Key:</vt:lpstr>
      <vt:lpstr>Why bother?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carla</dc:creator>
  <cp:lastModifiedBy>Administrator2</cp:lastModifiedBy>
  <cp:revision>130</cp:revision>
  <cp:lastPrinted>2018-04-17T16:24:28Z</cp:lastPrinted>
  <dcterms:created xsi:type="dcterms:W3CDTF">2015-02-23T16:55:37Z</dcterms:created>
  <dcterms:modified xsi:type="dcterms:W3CDTF">2018-04-17T21:51:48Z</dcterms:modified>
</cp:coreProperties>
</file>